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7" r:id="rId4"/>
    <p:sldId id="285" r:id="rId5"/>
    <p:sldId id="268" r:id="rId6"/>
    <p:sldId id="276" r:id="rId7"/>
    <p:sldId id="277" r:id="rId8"/>
    <p:sldId id="283" r:id="rId9"/>
    <p:sldId id="278" r:id="rId10"/>
    <p:sldId id="280" r:id="rId11"/>
    <p:sldId id="282" r:id="rId12"/>
    <p:sldId id="284" r:id="rId13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329ED-DB21-4BBE-BCF2-1F58F48E6345}" type="datetimeFigureOut">
              <a:rPr lang="fi-FI" smtClean="0"/>
              <a:t>16.11.2018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81F69-D5DE-44E5-A0AE-A41F1A1452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967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81F69-D5DE-44E5-A0AE-A41F1A1452EC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7104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/>
          </a:p>
        </p:txBody>
      </p:sp>
      <p:sp>
        <p:nvSpPr>
          <p:cNvPr id="5124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F9719CD-2167-499C-8369-7A579AEDA758}" type="slidenum">
              <a:rPr lang="fi-FI" altLang="fi-FI" smtClean="0"/>
              <a:pPr>
                <a:spcBef>
                  <a:spcPct val="0"/>
                </a:spcBef>
              </a:pPr>
              <a:t>11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63924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/>
          </a:p>
        </p:txBody>
      </p:sp>
      <p:sp>
        <p:nvSpPr>
          <p:cNvPr id="5124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F9719CD-2167-499C-8369-7A579AEDA758}" type="slidenum">
              <a:rPr lang="fi-FI" altLang="fi-FI" smtClean="0"/>
              <a:pPr>
                <a:spcBef>
                  <a:spcPct val="0"/>
                </a:spcBef>
              </a:pPr>
              <a:t>12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27018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172A-93C4-4EE8-AF2D-DB9D7ED4B925}" type="datetime1">
              <a:rPr lang="fi-FI" smtClean="0"/>
              <a:t>16.11.2018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AB0F-7601-4802-95D7-C0C55C7E6CC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3864-3D8C-4D5A-ACC0-B0FA1A0CAA52}" type="datetime1">
              <a:rPr lang="fi-FI" smtClean="0"/>
              <a:t>16.11.2018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AB0F-7601-4802-95D7-C0C55C7E6CC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BABB0-4E8E-4617-AC0F-BC30F4919E28}" type="datetime1">
              <a:rPr lang="fi-FI" smtClean="0"/>
              <a:t>16.11.2018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AB0F-7601-4802-95D7-C0C55C7E6CC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A276-B936-4B32-832F-3C08543CEF29}" type="datetime1">
              <a:rPr lang="fi-FI" smtClean="0"/>
              <a:t>16.11.2018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AB0F-7601-4802-95D7-C0C55C7E6CC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1C20-12B1-4D3A-8413-5004786D35AF}" type="datetime1">
              <a:rPr lang="fi-FI" smtClean="0"/>
              <a:t>16.11.2018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AB0F-7601-4802-95D7-C0C55C7E6CC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9E01-D18A-4CBC-B980-E602947848EC}" type="datetime1">
              <a:rPr lang="fi-FI" smtClean="0"/>
              <a:t>16.11.2018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AB0F-7601-4802-95D7-C0C55C7E6CC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F662E-9418-4E58-A98E-20A30E2765AF}" type="datetime1">
              <a:rPr lang="fi-FI" smtClean="0"/>
              <a:t>16.11.2018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AB0F-7601-4802-95D7-C0C55C7E6CC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7B8D-F402-495B-8126-B9DD023C5257}" type="datetime1">
              <a:rPr lang="fi-FI" smtClean="0"/>
              <a:t>16.11.2018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AB0F-7601-4802-95D7-C0C55C7E6CC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F238-E1CD-4FDB-A877-3D208619B021}" type="datetime1">
              <a:rPr lang="fi-FI" smtClean="0"/>
              <a:t>16.11.2018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AB0F-7601-4802-95D7-C0C55C7E6CC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EE217-B0DD-4B27-9C9F-B8A8C59A0262}" type="datetime1">
              <a:rPr lang="fi-FI" smtClean="0"/>
              <a:t>16.11.2018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AB0F-7601-4802-95D7-C0C55C7E6CC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AFED9-93E1-42F5-9005-335A449761D6}" type="datetime1">
              <a:rPr lang="fi-FI" smtClean="0"/>
              <a:t>16.11.2018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AB0F-7601-4802-95D7-C0C55C7E6CC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D873F-6F5B-4032-B1FC-D97EA47A97D2}" type="datetime1">
              <a:rPr lang="fi-FI" smtClean="0"/>
              <a:t>16.11.2018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8AB0F-7601-4802-95D7-C0C55C7E6CC3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tilasvahinkoapu.fi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39552" y="195823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i-FI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Miten toimin, kun epäilen potilasvahinkoa</a:t>
            </a:r>
            <a:br>
              <a:rPr lang="fi-FI" sz="40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i-FI" sz="4000" dirty="0">
                <a:latin typeface="Verdana" pitchFamily="34" charset="0"/>
                <a:ea typeface="Verdana" pitchFamily="34" charset="0"/>
                <a:cs typeface="Verdana" pitchFamily="34" charset="0"/>
              </a:rPr>
              <a:t> - ja muiden ongelmatilanteiden selvittäminen</a:t>
            </a:r>
            <a:br>
              <a:rPr lang="fi-FI" sz="40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fi-FI" sz="40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i-FI" sz="4000" dirty="0">
                <a:latin typeface="Verdana" pitchFamily="34" charset="0"/>
                <a:ea typeface="Verdana" pitchFamily="34" charset="0"/>
                <a:cs typeface="Verdana" pitchFamily="34" charset="0"/>
              </a:rPr>
              <a:t>Hoitovirhevertaistuki </a:t>
            </a:r>
            <a:br>
              <a:rPr lang="fi-FI" sz="40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i-FI" sz="4000" dirty="0">
                <a:latin typeface="Verdana" pitchFamily="34" charset="0"/>
                <a:ea typeface="Verdana" pitchFamily="34" charset="0"/>
                <a:cs typeface="Verdana" pitchFamily="34" charset="0"/>
              </a:rPr>
              <a:t>Kotka </a:t>
            </a:r>
            <a:r>
              <a:rPr lang="fi-FI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16.11.2018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5616" y="5445224"/>
            <a:ext cx="7128792" cy="1152128"/>
          </a:xfrm>
        </p:spPr>
        <p:txBody>
          <a:bodyPr>
            <a:normAutofit/>
          </a:bodyPr>
          <a:lstStyle/>
          <a:p>
            <a:r>
              <a:rPr lang="fi-FI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Varatuomari, toimitusjohtaja, luvan saanut oikeudenkäyntiavustaja Joni Siikavirta, Lakiasiantoimisto Suomen Potilasvahinkoapu Oy 2018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AB0F-7601-4802-95D7-C0C55C7E6CC3}" type="slidenum">
              <a:rPr lang="fi-FI" smtClean="0"/>
              <a:t>1</a:t>
            </a:fld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tsikko 1"/>
          <p:cNvSpPr>
            <a:spLocks noGrp="1"/>
          </p:cNvSpPr>
          <p:nvPr>
            <p:ph type="title"/>
          </p:nvPr>
        </p:nvSpPr>
        <p:spPr>
          <a:xfrm>
            <a:off x="685800" y="369888"/>
            <a:ext cx="7772400" cy="1019175"/>
          </a:xfrm>
        </p:spPr>
        <p:txBody>
          <a:bodyPr>
            <a:normAutofit/>
          </a:bodyPr>
          <a:lstStyle/>
          <a:p>
            <a:r>
              <a:rPr lang="fi-FI" altLang="fi-FI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Potilasvakuutuskeskuksen prosessi</a:t>
            </a:r>
          </a:p>
        </p:txBody>
      </p:sp>
      <p:sp>
        <p:nvSpPr>
          <p:cNvPr id="21507" name="Sisällön paikkamerkki 2"/>
          <p:cNvSpPr>
            <a:spLocks noGrp="1"/>
          </p:cNvSpPr>
          <p:nvPr>
            <p:ph idx="1"/>
          </p:nvPr>
        </p:nvSpPr>
        <p:spPr>
          <a:xfrm>
            <a:off x="685800" y="1412875"/>
            <a:ext cx="7772400" cy="4114800"/>
          </a:xfrm>
        </p:spPr>
        <p:txBody>
          <a:bodyPr>
            <a:normAutofit fontScale="85000" lnSpcReduction="20000"/>
          </a:bodyPr>
          <a:lstStyle/>
          <a:p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Vahinkoilmoitus – </a:t>
            </a:r>
            <a:r>
              <a:rPr lang="fi-FI" altLang="fi-FI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PVK:n</a:t>
            </a:r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lomake tietyiltä osin puuteellinen, parannettu</a:t>
            </a:r>
          </a:p>
          <a:p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Omin sanoin asia, niin kuin on kokenut. </a:t>
            </a:r>
            <a:r>
              <a:rPr lang="fi-FI" altLang="fi-FI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Erilliset ilmoitukset jos useita hoitopaikkoja. Erittäin tärkeää että koko hoitoketju tutkitaan.</a:t>
            </a:r>
          </a:p>
          <a:p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Potilasinformaatio, jos ollut puutteellista. </a:t>
            </a:r>
          </a:p>
          <a:p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PVK tekee selvityspyynnön hoitolaitokselle (tuo harvoin uutta tietoa)</a:t>
            </a:r>
          </a:p>
          <a:p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PVK hankkii aineistoa (melkein aina puutteellisesti)</a:t>
            </a:r>
          </a:p>
          <a:p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Asiantuntijalääkäreiden muistiot (usein suppeita, ei perusteluja)</a:t>
            </a:r>
          </a:p>
          <a:p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Potilailla vastinemahdollisuus asiantuntijalausuntoihin. Asiavirheet kannattaa oikoa</a:t>
            </a:r>
          </a:p>
          <a:p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Korvauspäätös</a:t>
            </a:r>
          </a:p>
          <a:p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Oikaisupyyntö, harvoin johtaa mihinkään. </a:t>
            </a:r>
          </a:p>
          <a:p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Myönteinen perustepäätös:</a:t>
            </a:r>
          </a:p>
          <a:p>
            <a:pPr marL="0" indent="0">
              <a:buNone/>
            </a:pPr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Vahingon määrän selvittäminen (potilas ja PVK)</a:t>
            </a:r>
          </a:p>
          <a:p>
            <a:pPr marL="0" indent="0">
              <a:buNone/>
            </a:pPr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Kielteinen päätös tai kiista korvausmääristä - &gt; potilasvahinkolautakunta</a:t>
            </a:r>
          </a:p>
          <a:p>
            <a:r>
              <a:rPr lang="fi-FI" altLang="fi-FI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Lautakunta käytännössä ylin ratkaisuelin, joten siihen kannattaa panostaa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AB0F-7601-4802-95D7-C0C55C7E6CC3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1353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92150"/>
            <a:ext cx="7772400" cy="792634"/>
          </a:xfrm>
        </p:spPr>
        <p:txBody>
          <a:bodyPr>
            <a:noAutofit/>
          </a:bodyPr>
          <a:lstStyle/>
          <a:p>
            <a:r>
              <a:rPr lang="fi-FI" altLang="fi-FI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Lakiasiaintoimisto Suomen Potilasvahinkoapu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556792"/>
            <a:ext cx="7772400" cy="4256088"/>
          </a:xfrm>
        </p:spPr>
        <p:txBody>
          <a:bodyPr>
            <a:normAutofit fontScale="85000" lnSpcReduction="20000"/>
          </a:bodyPr>
          <a:lstStyle/>
          <a:p>
            <a:r>
              <a:rPr lang="fi-FI" altLang="fi-FI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Perustettu v. 2007, perustamisen syy potilasvahingon kärsineiden selvä tarve yksityiselle asiantuntijapalvelulle</a:t>
            </a:r>
          </a:p>
          <a:p>
            <a:r>
              <a:rPr lang="fi-FI" altLang="fi-FI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Alana terveydenhuollon juridiikka, pääpaino potilasvahingoissa, koska juuri niiden korvauskysymyksissä erikoistuneen juristin avusta eniten hyötyä potilaille</a:t>
            </a:r>
          </a:p>
          <a:p>
            <a:r>
              <a:rPr lang="fi-FI" altLang="fi-FI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Tällä hetkellä 5 lakimiestä + 2 asiantuntijalääkäriä</a:t>
            </a:r>
          </a:p>
          <a:p>
            <a:r>
              <a:rPr lang="fi-FI" altLang="fi-FI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Asiakkaat aivan joka puolelta Suomea</a:t>
            </a:r>
          </a:p>
          <a:p>
            <a:pPr>
              <a:defRPr/>
            </a:pPr>
            <a:r>
              <a:rPr lang="fi-FI" altLang="fi-FI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Hoitaa nykyisellään noin 150-200 vaativaa potilas-, lääke- ja liikennevahinkolautakuntajuttua vuodessa</a:t>
            </a:r>
          </a:p>
          <a:p>
            <a:pPr>
              <a:defRPr/>
            </a:pPr>
            <a:r>
              <a:rPr lang="fi-FI" altLang="fi-FI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Hoitaa valtaosan kaikista potilasvahinkolautakunnassa käsiteltävistä jutuista, joissa potilaalla apuna lakimies</a:t>
            </a:r>
          </a:p>
          <a:p>
            <a:pPr marL="0" indent="0">
              <a:buNone/>
              <a:defRPr/>
            </a:pPr>
            <a:endParaRPr lang="fi-FI" altLang="fi-FI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fi-FI" altLang="fi-FI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Suomen johtava ja ehdottomasti kokenein toimisto potilasvahinkoasioissa</a:t>
            </a:r>
          </a:p>
          <a:p>
            <a:pPr marL="0" indent="0">
              <a:buNone/>
              <a:defRPr/>
            </a:pPr>
            <a:endParaRPr lang="fi-FI" altLang="fi-FI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defRPr/>
            </a:pPr>
            <a:endParaRPr lang="fi-FI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  <a:defRPr/>
            </a:pPr>
            <a:r>
              <a:rPr lang="fi-FI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fi-FI" altLang="fi-FI" sz="35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endParaRPr lang="fi-FI" altLang="fi-FI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fi-FI" altLang="fi-FI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endParaRPr lang="fi-FI" altLang="fi-FI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AB0F-7601-4802-95D7-C0C55C7E6CC3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8028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92150"/>
            <a:ext cx="7772400" cy="792634"/>
          </a:xfrm>
        </p:spPr>
        <p:txBody>
          <a:bodyPr>
            <a:noAutofit/>
          </a:bodyPr>
          <a:lstStyle/>
          <a:p>
            <a:endParaRPr lang="fi-FI" altLang="fi-FI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556792"/>
            <a:ext cx="7772400" cy="42560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altLang="fi-FI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fi-FI" altLang="fi-FI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Lisätietoja:</a:t>
            </a:r>
          </a:p>
          <a:p>
            <a:pPr marL="0" indent="0">
              <a:buNone/>
              <a:defRPr/>
            </a:pPr>
            <a:r>
              <a:rPr lang="fi-FI" sz="2000" dirty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www.potilasvahinkoapu.fi</a:t>
            </a:r>
            <a:endParaRPr lang="fi-FI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  <a:defRPr/>
            </a:pPr>
            <a:endParaRPr lang="fi-FI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  <a:defRPr/>
            </a:pPr>
            <a:r>
              <a:rPr lang="fi-FI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Ajankohtaista:</a:t>
            </a:r>
          </a:p>
          <a:p>
            <a:pPr marL="0" indent="0">
              <a:buNone/>
              <a:defRPr/>
            </a:pPr>
            <a:endParaRPr lang="fi-FI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  <a:defRPr/>
            </a:pPr>
            <a:r>
              <a:rPr lang="fi-FI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Facebook: potilasvahinkoapu/</a:t>
            </a:r>
          </a:p>
          <a:p>
            <a:pPr marL="0" indent="0">
              <a:buNone/>
              <a:defRPr/>
            </a:pPr>
            <a:r>
              <a:rPr lang="fi-FI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Alfa-TV: Tuntematon potilas, www.permanto.fi</a:t>
            </a:r>
          </a:p>
          <a:p>
            <a:pPr marL="0" indent="0">
              <a:buNone/>
              <a:defRPr/>
            </a:pPr>
            <a:r>
              <a:rPr lang="fi-FI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fi-FI" sz="3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Kiitos mielenkiinnosta! </a:t>
            </a:r>
            <a:endParaRPr lang="fi-FI" altLang="fi-FI" sz="35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endParaRPr lang="fi-FI" altLang="fi-FI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fi-FI" altLang="fi-FI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endParaRPr lang="fi-FI" altLang="fi-FI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AB0F-7601-4802-95D7-C0C55C7E6CC3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077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Autofit/>
          </a:bodyPr>
          <a:lstStyle/>
          <a:p>
            <a:r>
              <a:rPr lang="fi-FI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Ongelmatilanteiden selvittäminen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/>
          </a:bodyPr>
          <a:lstStyle/>
          <a:p>
            <a:r>
              <a:rPr lang="fi-FI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Potilasasiamiesjärjestelmä</a:t>
            </a:r>
          </a:p>
          <a:p>
            <a:pPr>
              <a:buNone/>
            </a:pPr>
            <a:r>
              <a:rPr lang="fi-FI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	- Jokaisella terveydenhuollon toimintayksiköllä oltava oma potilasasiamies</a:t>
            </a:r>
          </a:p>
          <a:p>
            <a:pPr>
              <a:buNone/>
            </a:pPr>
            <a:r>
              <a:rPr lang="fi-FI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	- Tiedon antaminen potilaan oikeuksista</a:t>
            </a:r>
          </a:p>
          <a:p>
            <a:pPr>
              <a:buNone/>
            </a:pPr>
            <a:r>
              <a:rPr lang="fi-FI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	- Auttaminen muistutuksen, kantelun tai potilasvahinkoasiassa tehtävän potilasvahinkoilmoituksen/korvaushakemuksen laatimisessa</a:t>
            </a:r>
          </a:p>
          <a:p>
            <a:pPr>
              <a:buNone/>
            </a:pPr>
            <a:r>
              <a:rPr lang="fi-FI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	- Järjestelmän ongelmakohdat potilasasiamiesten hajanaisessa koulutustaustassa, sidonnaisuudessa työnantajatahoon, asenteissakin ym.</a:t>
            </a:r>
          </a:p>
          <a:p>
            <a:pPr>
              <a:buNone/>
            </a:pPr>
            <a:r>
              <a:rPr lang="fi-FI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   - Jos </a:t>
            </a:r>
            <a:r>
              <a:rPr lang="fi-FI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korvauksista</a:t>
            </a:r>
            <a:r>
              <a:rPr lang="fi-FI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 tulee riita, kyse </a:t>
            </a:r>
            <a:r>
              <a:rPr lang="fi-FI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vahingonkorvausoikeudellisesta asiasta</a:t>
            </a:r>
            <a:r>
              <a:rPr lang="fi-FI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. Potilasasiamiehet tässä tilanteessa maallikkoja ja voivat aiheuttaa hallaa potilaalle</a:t>
            </a:r>
          </a:p>
          <a:p>
            <a:pPr>
              <a:buNone/>
            </a:pPr>
            <a:r>
              <a:rPr lang="fi-FI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- Pidempää tai pysyvämpää haittaa / sairaslomaa – rahallinen intressi voi olla potilaalle iso, ratkaisun pitää mennä </a:t>
            </a:r>
            <a:r>
              <a:rPr lang="fi-FI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oikein viimeistään potilasvahinkolautakunnassa</a:t>
            </a:r>
          </a:p>
          <a:p>
            <a:pPr>
              <a:buNone/>
            </a:pPr>
            <a:endParaRPr lang="fi-FI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AB0F-7601-4802-95D7-C0C55C7E6CC3}" type="slidenum">
              <a:rPr lang="fi-FI" smtClean="0"/>
              <a:t>2</a:t>
            </a:fld>
            <a:endParaRPr lang="fi-F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Oikeusturvakeinot</a:t>
            </a:r>
            <a:endParaRPr lang="fi-FI" sz="28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sz="2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1. </a:t>
            </a:r>
            <a:r>
              <a:rPr lang="fi-FI" sz="22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Potilasvahinkoilmoitus</a:t>
            </a:r>
            <a:r>
              <a:rPr lang="fi-FI" sz="2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eli vahingonkorvausten hakeminen puutteellisesta hoidosta on käytännössä potilaan tärkein oikeusturvakeino, kun ylimääräistä </a:t>
            </a:r>
            <a:r>
              <a:rPr lang="fi-FI" sz="22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henkilövahinkoa</a:t>
            </a:r>
            <a:r>
              <a:rPr lang="fi-FI" sz="2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on aiheutunut	</a:t>
            </a:r>
          </a:p>
          <a:p>
            <a:pPr marL="0" indent="0">
              <a:buNone/>
            </a:pPr>
            <a:endParaRPr lang="fi-FI" sz="2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fi-FI" sz="2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Henkilövahinko</a:t>
            </a:r>
            <a:r>
              <a:rPr lang="fi-FI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 on esim. oireiden pitkittyminen tai paheneminen, josta aiheutuu ylimääräistä hoidon tarvetta, kipua ja särkyä, toiminnallista haittaa, työkyvyttömyyttä jne.</a:t>
            </a:r>
          </a:p>
          <a:p>
            <a:pPr marL="0" indent="0">
              <a:buNone/>
            </a:pPr>
            <a:endParaRPr lang="fi-FI" sz="2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fi-FI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(Vahingonkorvauksia voi periaatteessa vaatia toisaalta suoraan hoitavalta taholta yleisen vahingonkorvauslain nojalla, käytännön merkitys vähäinen, ei käsitellä tässä)</a:t>
            </a:r>
          </a:p>
          <a:p>
            <a:pPr marL="0" indent="0">
              <a:buNone/>
            </a:pPr>
            <a:endParaRPr lang="fi-FI" sz="2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fi-FI" sz="2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2. Muistutus hoitolaitokselle</a:t>
            </a:r>
          </a:p>
          <a:p>
            <a:pPr>
              <a:buNone/>
            </a:pPr>
            <a:r>
              <a:rPr lang="fi-FI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	- Annettava ratkaisu kohtuullisessa ajassa</a:t>
            </a:r>
          </a:p>
          <a:p>
            <a:pPr>
              <a:buNone/>
            </a:pPr>
            <a:r>
              <a:rPr lang="fi-FI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	- Nykyään pakollinen esivaihe ennen kantelua (2015 lukien)</a:t>
            </a:r>
          </a:p>
          <a:p>
            <a:pPr>
              <a:buNone/>
            </a:pPr>
            <a:r>
              <a:rPr lang="fi-FI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- Vastaukset saisivat olla parempia, jotta tyydyttäisivät ihmisiä</a:t>
            </a:r>
          </a:p>
          <a:p>
            <a:pPr>
              <a:buNone/>
            </a:pPr>
            <a:endParaRPr lang="fi-FI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i-FI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AB0F-7601-4802-95D7-C0C55C7E6CC3}" type="slidenum">
              <a:rPr lang="fi-FI" smtClean="0"/>
              <a:t>3</a:t>
            </a:fld>
            <a:endParaRPr lang="fi-F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DCDC43-E6B0-44DD-86FE-6EE19B750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2E2F52F-1262-4362-A46B-182E8473B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3. Kantelu Valviraan tai aluehallintovirastoon (AVI)</a:t>
            </a:r>
          </a:p>
          <a:p>
            <a:r>
              <a:rPr lang="fi-FI" dirty="0">
                <a:latin typeface="Verdana" pitchFamily="34" charset="0"/>
                <a:ea typeface="Verdana" pitchFamily="34" charset="0"/>
                <a:cs typeface="Verdana" pitchFamily="34" charset="0"/>
              </a:rPr>
              <a:t>Voi koskea hallintopäätöksiä ja tosiasiallista toimintaa, kuten hoidon laatua tai potilaan kohtelua</a:t>
            </a:r>
          </a:p>
          <a:p>
            <a:r>
              <a:rPr lang="fi-FI" dirty="0">
                <a:latin typeface="Verdana" pitchFamily="34" charset="0"/>
                <a:ea typeface="Verdana" pitchFamily="34" charset="0"/>
                <a:cs typeface="Verdana" pitchFamily="34" charset="0"/>
              </a:rPr>
              <a:t>Pääsääntö: vakavimmat tapaukset (potilaan vaikeaan vammautumiseen tai kuolemaan johtaneet hoitovirheet ym.) Valviran käsiteltäviksi</a:t>
            </a:r>
          </a:p>
          <a:p>
            <a:r>
              <a:rPr lang="fi-FI" dirty="0">
                <a:latin typeface="Verdana" pitchFamily="34" charset="0"/>
                <a:ea typeface="Verdana" pitchFamily="34" charset="0"/>
                <a:cs typeface="Verdana" pitchFamily="34" charset="0"/>
              </a:rPr>
              <a:t>Ei tutkita, mikäli tapahtumasta yli 2 vuotta (aiemmin oli 5 vuotta)</a:t>
            </a:r>
          </a:p>
          <a:p>
            <a:r>
              <a:rPr lang="fi-FI" dirty="0">
                <a:latin typeface="Verdana" pitchFamily="34" charset="0"/>
                <a:ea typeface="Verdana" pitchFamily="34" charset="0"/>
                <a:cs typeface="Verdana" pitchFamily="34" charset="0"/>
              </a:rPr>
              <a:t>Kantelun voi tehdä kuka tahansa (jos ilman valtakirjaa, tietoja ei kuitenkaan anneta ulkopuoliselle)</a:t>
            </a:r>
          </a:p>
          <a:p>
            <a:r>
              <a:rPr lang="fi-FI" dirty="0">
                <a:latin typeface="Verdana" pitchFamily="34" charset="0"/>
                <a:ea typeface="Verdana" pitchFamily="34" charset="0"/>
                <a:cs typeface="Verdana" pitchFamily="34" charset="0"/>
              </a:rPr>
              <a:t>Kantelusta voi seurata hallinnollista ohjausta, uhkasakolla tehostettu määräys epäkohdan korjaamisesta tai vakavimmissa tapauksissa ammatinharjoittamisoikeuden rajoittaminen</a:t>
            </a:r>
          </a:p>
          <a:p>
            <a:r>
              <a:rPr lang="fi-FI" dirty="0">
                <a:latin typeface="Verdana" pitchFamily="34" charset="0"/>
                <a:ea typeface="Verdana" pitchFamily="34" charset="0"/>
                <a:cs typeface="Verdana" pitchFamily="34" charset="0"/>
              </a:rPr>
              <a:t>Ihmiset kokevat kantelupäätöksen usein liian lieväksi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81FBFE3-2EE9-4210-8412-F5E1A3720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AB0F-7601-4802-95D7-C0C55C7E6CC3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8027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fi-FI" dirty="0"/>
              <a:t>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4. Kantelu ylimmille laillisuusvalvojille: eduskunnan oikeusasiamies &amp; oikeuskansleri</a:t>
            </a:r>
          </a:p>
          <a:p>
            <a:r>
              <a:rPr lang="fi-FI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Yleinen viranomaistoiminnan </a:t>
            </a:r>
            <a:r>
              <a:rPr lang="fi-FI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lain</a:t>
            </a:r>
            <a:r>
              <a:rPr lang="fi-FI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mukaisuuden valvonta</a:t>
            </a:r>
          </a:p>
          <a:p>
            <a:r>
              <a:rPr lang="fi-FI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Ei harkintavaltaa esim. yksittäisen vahinkoasian ratkaisussa, kuten Potilasvakuutuskeskuksella ja potilasvahinkolautakunnalla</a:t>
            </a:r>
          </a:p>
          <a:p>
            <a:r>
              <a:rPr lang="fi-FI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Kannanottoja mm. vahinkokäsittelyn viivästymisestä, hoitotakuusäännösten rikkomisesta ym.</a:t>
            </a:r>
          </a:p>
          <a:p>
            <a:endParaRPr lang="fi-FI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fi-FI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5. Kuluttajariitalautakunta</a:t>
            </a:r>
            <a:r>
              <a:rPr lang="fi-FI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silloin, kun kyse yksityisen elinkeinonharjoittajan virheellisestä suorituksesta ja sen perusteella vaadittavasta hyvityksestä (esim. yksityislääkärit, -hammaslääkärit)</a:t>
            </a:r>
          </a:p>
          <a:p>
            <a:pPr marL="0" indent="0">
              <a:buNone/>
            </a:pPr>
            <a:r>
              <a:rPr lang="fi-FI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fi-FI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- esim. hinnan alennus ja vahingonkorvaus</a:t>
            </a:r>
          </a:p>
          <a:p>
            <a:pPr marL="0" indent="0">
              <a:buNone/>
            </a:pPr>
            <a:r>
              <a:rPr lang="fi-FI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6. Hallinto-oikeudet</a:t>
            </a:r>
            <a:r>
              <a:rPr lang="fi-FI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esim. tahdosta riippumatonta hoitoa koskevien päätösten kohdalla</a:t>
            </a:r>
          </a:p>
          <a:p>
            <a:pPr marL="0" indent="0">
              <a:buNone/>
            </a:pPr>
            <a:endParaRPr lang="fi-FI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fi-FI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7. Tutkintapyyntö poliisille</a:t>
            </a:r>
            <a:r>
              <a:rPr lang="fi-FI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kun syytä epäillä rikosta (käytännössä poliisi tutkii lähinnä tietosuojarikokset, virkavelvollisuuden rikkomiset, vakavat vamman- ja kuolemantuottamukset </a:t>
            </a:r>
            <a:r>
              <a:rPr lang="fi-FI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jos </a:t>
            </a:r>
            <a:r>
              <a:rPr lang="fi-FI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ammattihenkilön toiminta ollut </a:t>
            </a:r>
            <a:r>
              <a:rPr lang="fi-FI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hyvin huolimatonta ja tästä heti selvää näyttöä</a:t>
            </a:r>
            <a:r>
              <a:rPr lang="fi-FI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endParaRPr lang="fi-FI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AB0F-7601-4802-95D7-C0C55C7E6CC3}" type="slidenum">
              <a:rPr lang="fi-FI" smtClean="0"/>
              <a:t>5</a:t>
            </a:fld>
            <a:endParaRPr lang="fi-F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altLang="fi-FI" sz="3200" b="1" dirty="0">
                <a:latin typeface="Verdana" panose="020B0604030504040204" pitchFamily="34" charset="0"/>
                <a:cs typeface="Times New Roman" panose="02020603050405020304" pitchFamily="18" charset="0"/>
              </a:rPr>
              <a:t>Potilasvahinkojen korvaamisesta</a:t>
            </a:r>
            <a:br>
              <a:rPr lang="fi-FI" altLang="fi-FI" sz="3200" b="1" dirty="0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fi-FI" altLang="fi-FI" sz="3200" b="1" dirty="0">
                <a:latin typeface="Verdana" panose="020B0604030504040204" pitchFamily="34" charset="0"/>
                <a:cs typeface="Times New Roman" panose="02020603050405020304" pitchFamily="18" charset="0"/>
              </a:rPr>
              <a:t> – käytännön näkökulma</a:t>
            </a:r>
            <a:endParaRPr lang="fi-FI" altLang="fi-FI" sz="3200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Lääkärit: ”Juristien ei pitäisi lainkaan sotkeutua lääketieteeseen liittyviin asioihin… ”</a:t>
            </a:r>
          </a:p>
          <a:p>
            <a:pPr eaLnBrk="1" hangingPunct="1"/>
            <a:r>
              <a:rPr lang="fi-FI" altLang="fi-FI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Lääketiede ei ole irti muusta, lailla säädellystä yhteiskunnasta.</a:t>
            </a:r>
          </a:p>
          <a:p>
            <a:pPr eaLnBrk="1" hangingPunct="1"/>
            <a:r>
              <a:rPr lang="fi-FI" altLang="fi-FI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Fakta: Terveydenhuollossa jatkuvasti paljon myös oikeudellisia ongelmia!</a:t>
            </a:r>
          </a:p>
          <a:p>
            <a:pPr eaLnBrk="1" hangingPunct="1"/>
            <a:r>
              <a:rPr lang="fi-FI" altLang="fi-FI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”Potilasvahinko” on oikeudellinen käsite, jolla on tarkka juridinen sisältö</a:t>
            </a:r>
          </a:p>
          <a:p>
            <a:pPr eaLnBrk="1" hangingPunct="1"/>
            <a:r>
              <a:rPr lang="fi-FI" altLang="fi-FI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Kysymys puutteellisesta hoidosta aiheutuneen </a:t>
            </a:r>
            <a:r>
              <a:rPr lang="fi-FI" altLang="fi-FI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henkilövahingon</a:t>
            </a:r>
            <a:r>
              <a:rPr lang="fi-FI" altLang="fi-FI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korvaamisesta.</a:t>
            </a:r>
          </a:p>
          <a:p>
            <a:pPr eaLnBrk="1" hangingPunct="1"/>
            <a:r>
              <a:rPr lang="fi-FI" altLang="fi-FI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Tietyin edellytyksin korvataan, vaikka hoito olisi ollut asianmukaista (infektiovahingot, hoidon kohtuuttomat seuraukset, tapaturma, laitevika)</a:t>
            </a:r>
          </a:p>
          <a:p>
            <a:pPr eaLnBrk="1" hangingPunct="1">
              <a:buFontTx/>
              <a:buNone/>
            </a:pPr>
            <a:endParaRPr lang="fi-FI" altLang="fi-FI" dirty="0">
              <a:cs typeface="Times New Roman" panose="02020603050405020304" pitchFamily="18" charset="0"/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AB0F-7601-4802-95D7-C0C55C7E6CC3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6630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altLang="fi-FI"/>
          </a:p>
        </p:txBody>
      </p:sp>
      <p:sp>
        <p:nvSpPr>
          <p:cNvPr id="5123" name="Sisällön paikkamerkki 2"/>
          <p:cNvSpPr>
            <a:spLocks noGrp="1"/>
          </p:cNvSpPr>
          <p:nvPr>
            <p:ph idx="1"/>
          </p:nvPr>
        </p:nvSpPr>
        <p:spPr>
          <a:xfrm>
            <a:off x="685800" y="1773238"/>
            <a:ext cx="7772400" cy="446405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Potilasvahinkojen korvaaminen viimekädessä </a:t>
            </a:r>
            <a:r>
              <a:rPr lang="fi-FI" altLang="fi-FI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oikeudellinen kysymys</a:t>
            </a:r>
          </a:p>
          <a:p>
            <a:pPr eaLnBrk="1" hangingPunct="1">
              <a:defRPr/>
            </a:pPr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Vaikka </a:t>
            </a:r>
            <a:r>
              <a:rPr lang="fi-FI" altLang="fi-FI" sz="18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lähtökohdat</a:t>
            </a:r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ovatkin lääketieteellisiä </a:t>
            </a:r>
          </a:p>
          <a:p>
            <a:pPr eaLnBrk="1" hangingPunct="1">
              <a:defRPr/>
            </a:pPr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Vrt. vaikkapa rakennusvirheiden korvaaminen. </a:t>
            </a:r>
          </a:p>
          <a:p>
            <a:pPr marL="0" indent="0" eaLnBrk="1" hangingPunct="1">
              <a:buNone/>
              <a:defRPr/>
            </a:pPr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Korvausvastuita eivät niissäkään ratkaise rakennusmiehet 	tai –insinöörit, vaan tuomarit</a:t>
            </a:r>
          </a:p>
          <a:p>
            <a:pPr eaLnBrk="1" hangingPunct="1">
              <a:defRPr/>
            </a:pPr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Sama koskee kaikkien muidenkin henkilövahinkojen korvaamista, nämä oikeudellisia kysymyksiä</a:t>
            </a:r>
          </a:p>
          <a:p>
            <a:pPr eaLnBrk="1" hangingPunct="1">
              <a:defRPr/>
            </a:pPr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Potilasvahinkojen korvattavuuteen yksittäistapauksessa vaikuttavat lääketieteen kysymysten lisäksi monet puhtaasti oikeudelliset  seikat: näyttötaakka, näytön esittämisen mahdollisuudet, näyttökynnys jne.</a:t>
            </a:r>
          </a:p>
          <a:p>
            <a:pPr eaLnBrk="1" hangingPunct="1">
              <a:defRPr/>
            </a:pPr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Syy-yhteys: </a:t>
            </a:r>
            <a:r>
              <a:rPr lang="fi-FI" altLang="fi-FI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Lääketieteellinen ja oikeudellinen syy-yhteys eivät ole sama asia</a:t>
            </a:r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Juridiikassa näyttövaatimus ei yhtä korkea kuin lääketieteessä. Oikeudellinen arvio korostuu etenkin, jos lääketieteellinen syy-yhteys on epävarma. </a:t>
            </a:r>
          </a:p>
          <a:p>
            <a:pPr marL="0" indent="0" eaLnBrk="1" hangingPunct="1">
              <a:buFontTx/>
              <a:buNone/>
              <a:defRPr/>
            </a:pPr>
            <a:endParaRPr lang="fi-FI" altLang="fi-FI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endParaRPr lang="fi-FI" altLang="fi-FI" dirty="0"/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AB0F-7601-4802-95D7-C0C55C7E6CC3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4619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tsikk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19175"/>
          </a:xfrm>
        </p:spPr>
        <p:txBody>
          <a:bodyPr/>
          <a:lstStyle/>
          <a:p>
            <a:pPr eaLnBrk="1" hangingPunct="1"/>
            <a:r>
              <a:rPr lang="fi-FI" altLang="fi-FI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Potilasvahinkojen selvittäminen</a:t>
            </a:r>
          </a:p>
        </p:txBody>
      </p:sp>
      <p:sp>
        <p:nvSpPr>
          <p:cNvPr id="20483" name="Sisällön paikkamerkki 2"/>
          <p:cNvSpPr>
            <a:spLocks noGrp="1"/>
          </p:cNvSpPr>
          <p:nvPr>
            <p:ph idx="1"/>
          </p:nvPr>
        </p:nvSpPr>
        <p:spPr>
          <a:xfrm>
            <a:off x="685800" y="1628775"/>
            <a:ext cx="7772400" cy="467995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fi-FI" altLang="fi-FI" sz="18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Epäillessään</a:t>
            </a:r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potilas-/lääkevahinkoa potilaan / omaisen kannattaa </a:t>
            </a:r>
            <a:r>
              <a:rPr lang="fi-FI" altLang="fi-FI" sz="18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aina</a:t>
            </a:r>
            <a:r>
              <a:rPr lang="fi-FI" altLang="fi-FI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tehdä potilas- / lääke</a:t>
            </a:r>
            <a:r>
              <a:rPr lang="fi-FI" altLang="fi-FI" sz="18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vahinkoilmoitus</a:t>
            </a:r>
          </a:p>
          <a:p>
            <a:pPr eaLnBrk="1" hangingPunct="1"/>
            <a:r>
              <a:rPr lang="fi-FI" altLang="fi-FI" sz="18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Selvittäminen on kaikkien etu! </a:t>
            </a:r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 syyte tai moite. Ei keneltäkään ”pois”</a:t>
            </a:r>
          </a:p>
          <a:p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Ihmisillä korkea kynnys pv-ilmoitusten tekoon, sitä ei kannata nostaa Tutkiminen tärkeää, kannattaa rohkaista</a:t>
            </a:r>
          </a:p>
          <a:p>
            <a:pPr eaLnBrk="1" hangingPunct="1"/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Asiallinen ja avoin selvittäminen johtaa aina kaikkien kannalta parhaaseen lopputulokseen. </a:t>
            </a:r>
          </a:p>
          <a:p>
            <a:pPr eaLnBrk="1" hangingPunct="1"/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Ammattihenkilöiden asenteellinen vastarinta provosoi tilanteiden kärjistymistä</a:t>
            </a:r>
          </a:p>
          <a:p>
            <a:pPr eaLnBrk="1" hangingPunct="1"/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Ymmärrettävä, että potilailla / omaisilla on aina </a:t>
            </a:r>
            <a:r>
              <a:rPr lang="fi-FI" altLang="fi-FI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oikeus selvittää </a:t>
            </a:r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mieltään painavat epäilyt</a:t>
            </a:r>
          </a:p>
          <a:p>
            <a:r>
              <a:rPr lang="fi-FI" altLang="fi-FI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Tilanteet </a:t>
            </a:r>
            <a:r>
              <a:rPr lang="fi-FI" altLang="fi-FI" sz="18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eivät etukäteen itsestään selviä </a:t>
            </a:r>
            <a:r>
              <a:rPr lang="fi-FI" altLang="fi-FI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edes asiantuntijalle </a:t>
            </a:r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(”selvä potilasvahinko” vs.  ”täysin asiallista hoitoa”). </a:t>
            </a:r>
          </a:p>
          <a:p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Yhtälössä aina monta muuttujaa, </a:t>
            </a:r>
            <a:r>
              <a:rPr lang="fi-FI" altLang="fi-FI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monimutkaisia tapahtumaketjuja</a:t>
            </a:r>
          </a:p>
          <a:p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 mukainen </a:t>
            </a:r>
            <a:r>
              <a:rPr lang="fi-FI" altLang="fi-FI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oikeus korvauksiin selviää vasta kun asia kunnolla selvitetään. </a:t>
            </a:r>
          </a:p>
          <a:p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Usein ratkaisevat seikat paljastuvat vasta ”matkan varrella”, joskus jopa vielä potilasvahinkolautakuntakäsittelyn loppuvaiheessa</a:t>
            </a:r>
          </a:p>
          <a:p>
            <a:pPr eaLnBrk="1" hangingPunct="1"/>
            <a:r>
              <a:rPr lang="fi-FI" altLang="fi-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Vahinko usein eri kohdassa ketjua kuin mihin potilas sen kohdentaa, koko hoitoketjun tutkiminen tärkeää.</a:t>
            </a:r>
          </a:p>
          <a:p>
            <a:pPr eaLnBrk="1" hangingPunct="1">
              <a:buFontTx/>
              <a:buNone/>
            </a:pPr>
            <a:endParaRPr lang="fi-FI" altLang="fi-FI" sz="2400" dirty="0"/>
          </a:p>
          <a:p>
            <a:pPr eaLnBrk="1" hangingPunct="1"/>
            <a:endParaRPr lang="fi-FI" altLang="fi-FI" dirty="0"/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AB0F-7601-4802-95D7-C0C55C7E6CC3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8098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tsikko 1"/>
          <p:cNvSpPr>
            <a:spLocks noGrp="1"/>
          </p:cNvSpPr>
          <p:nvPr>
            <p:ph type="title"/>
          </p:nvPr>
        </p:nvSpPr>
        <p:spPr>
          <a:xfrm>
            <a:off x="685800" y="260350"/>
            <a:ext cx="7772400" cy="1492250"/>
          </a:xfrm>
        </p:spPr>
        <p:txBody>
          <a:bodyPr/>
          <a:lstStyle/>
          <a:p>
            <a:pPr eaLnBrk="1" hangingPunct="1"/>
            <a:r>
              <a:rPr lang="fi-FI" altLang="fi-FI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Potilasvakuutusjärjestelmä</a:t>
            </a:r>
          </a:p>
        </p:txBody>
      </p:sp>
      <p:sp>
        <p:nvSpPr>
          <p:cNvPr id="19459" name="Sisällön paikkamerkki 2"/>
          <p:cNvSpPr>
            <a:spLocks noGrp="1"/>
          </p:cNvSpPr>
          <p:nvPr>
            <p:ph idx="1"/>
          </p:nvPr>
        </p:nvSpPr>
        <p:spPr>
          <a:xfrm>
            <a:off x="323850" y="1181100"/>
            <a:ext cx="7772400" cy="4608513"/>
          </a:xfrm>
        </p:spPr>
        <p:txBody>
          <a:bodyPr>
            <a:normAutofit lnSpcReduction="10000"/>
          </a:bodyPr>
          <a:lstStyle/>
          <a:p>
            <a:pPr eaLnBrk="1" hangingPunct="1"/>
            <a:endParaRPr lang="fi-FI" altLang="fi-FI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r>
              <a:rPr lang="fi-FI" altLang="fi-F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Järjestelmä hyvä olemassa, mutta ei toimi käytännössä optimaalisesti</a:t>
            </a:r>
          </a:p>
          <a:p>
            <a:pPr eaLnBrk="1" hangingPunct="1"/>
            <a:r>
              <a:rPr lang="fi-FI" altLang="fi-F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Potilasvakuutuskeskus (PVK) vakuutusyhtiön asemassa</a:t>
            </a:r>
          </a:p>
          <a:p>
            <a:pPr eaLnBrk="1" hangingPunct="1"/>
            <a:r>
              <a:rPr lang="fi-FI" altLang="fi-F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Potilasvahinkolautakunta muutoksenhakuelin </a:t>
            </a:r>
            <a:r>
              <a:rPr lang="fi-FI" altLang="fi-FI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PVK:n</a:t>
            </a:r>
            <a:r>
              <a:rPr lang="fi-FI" altLang="fi-F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päätöksille ”toinen aste”, käytännössä tuomioistuimen asemassa</a:t>
            </a:r>
          </a:p>
          <a:p>
            <a:pPr eaLnBrk="1" hangingPunct="1"/>
            <a:r>
              <a:rPr lang="fi-FI" altLang="fi-FI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PVK:n</a:t>
            </a:r>
            <a:r>
              <a:rPr lang="fi-FI" altLang="fi-F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hylkäysprosentti vuodesta toiseen liian korkea 70 % = käsittely suppeaa, joskus ylimalkaista, selvitykset puutteellisia </a:t>
            </a:r>
            <a:r>
              <a:rPr lang="fi-FI" altLang="fi-FI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jne</a:t>
            </a:r>
            <a:endParaRPr lang="fi-FI" altLang="fi-FI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r>
              <a:rPr lang="fi-FI" altLang="fi-F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Jos asioita ei selvitetä huolellisesti, ei potilasvahinkoja löydetä</a:t>
            </a:r>
          </a:p>
          <a:p>
            <a:pPr eaLnBrk="1" hangingPunct="1"/>
            <a:r>
              <a:rPr lang="fi-FI" altLang="fi-F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Ensivaiheen ratkaisut eivät mene suinkaan aina oikein! (vrt. muutosprosentti toimistoni ajamissa jutuissa peräti n. 45 %)</a:t>
            </a:r>
          </a:p>
          <a:p>
            <a:pPr eaLnBrk="1" hangingPunct="1"/>
            <a:r>
              <a:rPr lang="fi-FI" altLang="fi-F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Penkominen. Asioiden arvionvarainen luonne. Näkökantojen hyvät perustelut vaikuttavat ratkaisuun</a:t>
            </a:r>
          </a:p>
          <a:p>
            <a:pPr eaLnBrk="1" hangingPunct="1"/>
            <a:r>
              <a:rPr lang="fi-FI" altLang="fi-FI" sz="16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Potilasvahinkolauta käytännössä tärkein ratkaisupaikka</a:t>
            </a:r>
            <a:r>
              <a:rPr lang="fi-FI" altLang="fi-FI" sz="16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fi-FI" altLang="fi-F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josta onneksi useimmiten saa asialliset ratkaisut huolellisin kysymyksenasetteluin</a:t>
            </a:r>
          </a:p>
          <a:p>
            <a:pPr eaLnBrk="1" hangingPunct="1"/>
            <a:r>
              <a:rPr lang="fi-FI" altLang="fi-FI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Käräjöinti teoreettinen vaihtoehto, vain 10-20 kpl vuodessa! </a:t>
            </a:r>
            <a:r>
              <a:rPr lang="fi-FI" altLang="fi-F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Kuluriski, ei erityisasiantuntemusta. Oikeusjutut suuritöisiä ja aikaa vieviä. Ratkaisut vaikea ennakoida.</a:t>
            </a:r>
          </a:p>
          <a:p>
            <a:pPr marL="0" indent="0" eaLnBrk="1" hangingPunct="1">
              <a:buNone/>
            </a:pPr>
            <a:endParaRPr lang="fi-FI" altLang="fi-FI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AB0F-7601-4802-95D7-C0C55C7E6CC3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9016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10139</TotalTime>
  <Words>747</Words>
  <Application>Microsoft Office PowerPoint</Application>
  <PresentationFormat>Näytössä katseltava diaesitys (4:3)</PresentationFormat>
  <Paragraphs>129</Paragraphs>
  <Slides>12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Verdana</vt:lpstr>
      <vt:lpstr>Office-teema</vt:lpstr>
      <vt:lpstr>Miten toimin, kun epäilen potilasvahinkoa  - ja muiden ongelmatilanteiden selvittäminen  Hoitovirhevertaistuki  Kotka 16.11.2018</vt:lpstr>
      <vt:lpstr>Ongelmatilanteiden selvittäminen</vt:lpstr>
      <vt:lpstr>Oikeusturvakeinot</vt:lpstr>
      <vt:lpstr>PowerPoint-esitys</vt:lpstr>
      <vt:lpstr> </vt:lpstr>
      <vt:lpstr>Potilasvahinkojen korvaamisesta  – käytännön näkökulma</vt:lpstr>
      <vt:lpstr>PowerPoint-esitys</vt:lpstr>
      <vt:lpstr>Potilasvahinkojen selvittäminen</vt:lpstr>
      <vt:lpstr>Potilasvakuutusjärjestelmä</vt:lpstr>
      <vt:lpstr>Potilasvakuutuskeskuksen prosessi</vt:lpstr>
      <vt:lpstr>Lakiasiaintoimisto Suomen Potilasvahinkoapu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Omistaja</dc:creator>
  <cp:lastModifiedBy>Hanna-Kaisa</cp:lastModifiedBy>
  <cp:revision>142</cp:revision>
  <cp:lastPrinted>2018-11-15T12:33:51Z</cp:lastPrinted>
  <dcterms:created xsi:type="dcterms:W3CDTF">2015-09-17T11:21:03Z</dcterms:created>
  <dcterms:modified xsi:type="dcterms:W3CDTF">2018-11-16T07:28:45Z</dcterms:modified>
</cp:coreProperties>
</file>